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3"/>
  </p:notesMasterIdLst>
  <p:sldIdLst>
    <p:sldId id="282" r:id="rId2"/>
    <p:sldId id="284" r:id="rId3"/>
    <p:sldId id="285" r:id="rId4"/>
    <p:sldId id="286" r:id="rId5"/>
    <p:sldId id="287" r:id="rId6"/>
    <p:sldId id="288" r:id="rId7"/>
    <p:sldId id="289" r:id="rId8"/>
    <p:sldId id="290" r:id="rId9"/>
    <p:sldId id="291" r:id="rId10"/>
    <p:sldId id="292" r:id="rId11"/>
    <p:sldId id="293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FF"/>
    <a:srgbClr val="00FF00"/>
    <a:srgbClr val="993366"/>
    <a:srgbClr val="700EBA"/>
    <a:srgbClr val="FF3300"/>
    <a:srgbClr val="0263CE"/>
    <a:srgbClr val="FF9900"/>
    <a:srgbClr val="0000CC"/>
    <a:srgbClr val="8BDF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8" autoAdjust="0"/>
    <p:restoredTop sz="94638" autoAdjust="0"/>
  </p:normalViewPr>
  <p:slideViewPr>
    <p:cSldViewPr>
      <p:cViewPr varScale="1">
        <p:scale>
          <a:sx n="70" d="100"/>
          <a:sy n="70" d="100"/>
        </p:scale>
        <p:origin x="-135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54EBB5-C588-4157-8875-AA6095A0DE13}" type="datetimeFigureOut">
              <a:rPr lang="it-IT" smtClean="0"/>
              <a:pPr/>
              <a:t>28/01/2018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045FF-6C54-4B59-8036-22CAFDC08E7B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45524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045FF-6C54-4B59-8036-22CAFDC08E7B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4045FF-6C54-4B59-8036-22CAFDC08E7B}" type="slidenum">
              <a:rPr lang="it-IT" smtClean="0"/>
              <a:pPr/>
              <a:t>11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E608B-52F0-4060-8E60-35346F524808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BD248-4C91-4323-AB8E-00403EA2E3E3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35A036-8959-4BD6-B862-E724B9573B3F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B9EF8E-F922-4CD4-A2B9-BFCFC3101602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4C708C-7F88-4F6C-8205-FDEE65C3A802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402B49-90D8-40B8-A881-F720A9D89423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A62689-AE43-4F94-9702-D406533F1EF1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175E2-0663-411B-8983-FCEBEE5FEB4C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58F3-93A8-4477-A927-FC38CF25CBA2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90778-2C48-4EC7-A0DD-C8E6A92118AF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6D4D11-B02B-47A9-A41D-9025888054E5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766297-01DE-4459-AE4D-B23F34D892D6}" type="datetime1">
              <a:rPr lang="it-IT" smtClean="0"/>
              <a:pPr/>
              <a:t>28/01/2018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B7C4657-27AF-4145-9184-3527EECF65D9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gif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80920" cy="506320"/>
          </a:xfr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3600" b="1" dirty="0" smtClean="0">
                <a:solidFill>
                  <a:srgbClr val="0000FF"/>
                </a:solidFill>
                <a:latin typeface="+mn-lt"/>
              </a:rPr>
              <a:t>PRESENTAZIONE MESE DICEMBRE</a:t>
            </a:r>
            <a:endParaRPr lang="it-IT" sz="36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824536"/>
          </a:xfrm>
          <a:blipFill dpi="0" rotWithShape="1">
            <a:blip r:embed="rId4" cstate="print">
              <a:alphaModFix amt="4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/>
            <a:sp3d>
              <a:bevelT w="0" h="0"/>
            </a:sp3d>
          </a:bodyPr>
          <a:lstStyle/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Associazioni di provenienza</a:t>
            </a:r>
            <a:r>
              <a:rPr lang="it-IT" sz="36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  </a:t>
            </a: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slide 2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Nazionalità assistiti 		   slide 3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Numerosità famiglie		   slide 4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Numerosità persone		   slide 5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Prodotti distribuiti		   slide 6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Valorizzazione prodotti	   slide 7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Fornitori prodotti		   slide 8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r>
              <a:rPr lang="it-IT" sz="30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Riassunto anno 2017		   slide 9/10</a:t>
            </a: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endParaRPr lang="it-IT" sz="3000" b="1" dirty="0" smtClean="0">
              <a:ln cap="rnd">
                <a:solidFill>
                  <a:srgbClr val="0000FF"/>
                </a:solidFill>
              </a:ln>
              <a:solidFill>
                <a:srgbClr val="00FF00"/>
              </a:solidFill>
              <a:effectLst>
                <a:outerShdw blurRad="50800" dist="50800" dir="5400000" algn="ctr" rotWithShape="0">
                  <a:srgbClr val="000000">
                    <a:alpha val="55000"/>
                  </a:srgbClr>
                </a:outerShdw>
              </a:effectLst>
              <a:ea typeface="Yu Gothic Medium" pitchFamily="34" charset="-128"/>
            </a:endParaRPr>
          </a:p>
          <a:p>
            <a:pPr lvl="1">
              <a:buClr>
                <a:srgbClr val="FFFF00"/>
              </a:buClr>
              <a:buSzPct val="90000"/>
              <a:buFont typeface="Wingdings" pitchFamily="2" charset="2"/>
              <a:buChar char="§"/>
            </a:pPr>
            <a:endParaRPr lang="it-IT" sz="20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1</a:t>
            </a:fld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576064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sz="4400" b="1" i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 VALORIZZAZIONE PUNTI ANNO 2017 </a:t>
            </a:r>
            <a:endParaRPr lang="it-IT" sz="31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824536"/>
          </a:xfrm>
          <a:blipFill dpi="0" rotWithShape="1">
            <a:blip r:embed="rId5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92500"/>
            <a:sp3d>
              <a:bevelT w="0" h="0"/>
            </a:sp3d>
          </a:bodyPr>
          <a:lstStyle/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22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Associazioni di provenienza: punti utilizzati</a:t>
            </a:r>
          </a:p>
          <a:p>
            <a:pPr lvl="1">
              <a:buNone/>
            </a:pPr>
            <a:endParaRPr lang="it-IT" sz="20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COMUNE ABBIATEGRASSO		</a:t>
            </a:r>
            <a:r>
              <a:rPr lang="it-IT" sz="2000" dirty="0" smtClean="0"/>
              <a:t> 	</a:t>
            </a:r>
            <a:r>
              <a:rPr lang="it-IT" sz="2400" dirty="0" smtClean="0">
                <a:solidFill>
                  <a:srgbClr val="0000FF"/>
                </a:solidFill>
              </a:rPr>
              <a:t>25723,30</a:t>
            </a: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2000" b="1" baseline="30000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CARITAS-COM</a:t>
            </a: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. PASTORALE SAN CARLO  	</a:t>
            </a:r>
            <a:r>
              <a:rPr lang="it-IT" sz="2000" dirty="0" smtClean="0"/>
              <a:t> 	   </a:t>
            </a:r>
            <a:r>
              <a:rPr lang="it-IT" sz="2400" dirty="0" smtClean="0">
                <a:solidFill>
                  <a:srgbClr val="0000FF"/>
                </a:solidFill>
              </a:rPr>
              <a:t>1409,17</a:t>
            </a:r>
            <a:r>
              <a:rPr lang="it-IT" sz="2000" dirty="0" smtClean="0"/>
              <a:t> </a:t>
            </a: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PAROIKIA	         		</a:t>
            </a:r>
            <a:r>
              <a:rPr lang="it-IT" sz="2000" dirty="0" smtClean="0">
                <a:solidFill>
                  <a:srgbClr val="FFFF00"/>
                </a:solidFill>
              </a:rPr>
              <a:t>  </a:t>
            </a:r>
            <a:r>
              <a:rPr lang="it-IT" sz="2400" dirty="0" smtClean="0">
                <a:solidFill>
                  <a:srgbClr val="0000FF"/>
                </a:solidFill>
              </a:rPr>
              <a:t>2416,75</a:t>
            </a:r>
            <a:r>
              <a:rPr lang="it-IT" sz="2000" dirty="0" smtClean="0">
                <a:solidFill>
                  <a:srgbClr val="0000FF"/>
                </a:solidFill>
              </a:rPr>
              <a:t> </a:t>
            </a: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SAN VINCENZO     		</a:t>
            </a:r>
            <a:r>
              <a:rPr lang="it-IT" sz="2000" dirty="0" smtClean="0"/>
              <a:t>  </a:t>
            </a:r>
            <a:r>
              <a:rPr lang="it-IT" sz="2400" dirty="0" smtClean="0">
                <a:solidFill>
                  <a:srgbClr val="0000FF"/>
                </a:solidFill>
              </a:rPr>
              <a:t>2446,89</a:t>
            </a:r>
            <a:r>
              <a:rPr lang="it-IT" sz="2000" dirty="0" smtClean="0"/>
              <a:t> </a:t>
            </a: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None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	</a:t>
            </a: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AZIANI ANDREA      		</a:t>
            </a:r>
            <a:r>
              <a:rPr lang="it-IT" sz="2400" dirty="0" smtClean="0">
                <a:solidFill>
                  <a:srgbClr val="0000FF"/>
                </a:solidFill>
              </a:rPr>
              <a:t>  6559,13 </a:t>
            </a:r>
            <a:endParaRPr lang="it-IT" sz="24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None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	</a:t>
            </a:r>
            <a:endParaRPr lang="it-IT" sz="20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0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CASA DEL ROSARIO				</a:t>
            </a:r>
            <a:r>
              <a:rPr lang="it-IT" sz="2400" dirty="0" smtClean="0">
                <a:solidFill>
                  <a:srgbClr val="0000FF"/>
                </a:solidFill>
              </a:rPr>
              <a:t>   189,07 </a:t>
            </a: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2000" dirty="0" smtClean="0"/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16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10</a:t>
            </a:fld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11</a:t>
            </a:fld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endParaRPr lang="it-IT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it-IT" sz="3600" dirty="0" smtClean="0">
                <a:solidFill>
                  <a:srgbClr val="FF0000"/>
                </a:solidFill>
              </a:rPr>
              <a:t>BUON ANNO!</a:t>
            </a:r>
            <a:endParaRPr lang="it-IT" sz="36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576064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44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+mn-lt"/>
              </a:rPr>
              <a:t>91</a:t>
            </a:r>
            <a:r>
              <a:rPr lang="it-IT" sz="44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100" b="1" dirty="0" smtClean="0">
                <a:solidFill>
                  <a:srgbClr val="0000FF"/>
                </a:solidFill>
                <a:latin typeface="+mn-lt"/>
              </a:rPr>
              <a:t>FAMIGLIE</a:t>
            </a:r>
            <a:r>
              <a:rPr lang="it-IT" sz="3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100" b="1" dirty="0" smtClean="0">
                <a:solidFill>
                  <a:srgbClr val="0000FF"/>
                </a:solidFill>
                <a:latin typeface="+mn-lt"/>
              </a:rPr>
              <a:t>ASSISTITE</a:t>
            </a:r>
            <a:r>
              <a:rPr lang="it-IT" sz="3100" dirty="0" smtClean="0">
                <a:solidFill>
                  <a:schemeClr val="tx1"/>
                </a:solidFill>
                <a:latin typeface="+mn-lt"/>
              </a:rPr>
              <a:t> </a:t>
            </a:r>
            <a:r>
              <a:rPr lang="it-IT" sz="3100" b="1" dirty="0" smtClean="0">
                <a:solidFill>
                  <a:srgbClr val="0000FF"/>
                </a:solidFill>
                <a:latin typeface="+mn-lt"/>
              </a:rPr>
              <a:t>a DICEMBRE</a:t>
            </a:r>
            <a:endParaRPr lang="it-IT" sz="3100" b="1" dirty="0"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824536"/>
          </a:xfrm>
          <a:blipFill dpi="0" rotWithShape="1">
            <a:blip r:embed="rId4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/>
            <a:sp3d>
              <a:bevelT w="0" h="0"/>
            </a:sp3d>
          </a:bodyPr>
          <a:lstStyle/>
          <a:p>
            <a:pPr lvl="1">
              <a:buClr>
                <a:srgbClr val="FF0000"/>
              </a:buClr>
              <a:buFont typeface="Wingdings" pitchFamily="2" charset="2"/>
              <a:buChar char="v"/>
            </a:pPr>
            <a:r>
              <a:rPr lang="it-IT" sz="3600" b="1" dirty="0" smtClean="0">
                <a:ln cap="rnd">
                  <a:solidFill>
                    <a:srgbClr val="0000FF"/>
                  </a:solidFill>
                </a:ln>
                <a:solidFill>
                  <a:srgbClr val="00FF00"/>
                </a:solidFill>
                <a:effectLst>
                  <a:outerShdw blurRad="50800" dist="50800" dir="5400000" algn="ctr" rotWithShape="0">
                    <a:srgbClr val="000000">
                      <a:alpha val="55000"/>
                    </a:srgbClr>
                  </a:outerShdw>
                </a:effectLst>
                <a:ea typeface="Yu Gothic Medium" pitchFamily="34" charset="-128"/>
              </a:rPr>
              <a:t>Associazioni di provenienza:</a:t>
            </a:r>
          </a:p>
          <a:p>
            <a:pPr lvl="1">
              <a:buNone/>
            </a:pPr>
            <a:endParaRPr lang="it-IT" sz="20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COMUNE ABBIATEGRASSO		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52</a:t>
            </a:r>
            <a:endParaRPr lang="it-IT" sz="2200" b="1" baseline="30000" dirty="0" smtClean="0">
              <a:ln w="0"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CARITAS-COM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. PASTORALE SAN CARLO 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 4</a:t>
            </a: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PAROIKIA	         	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12</a:t>
            </a: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SAN VINCENZO        	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12  (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+1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it-IT" sz="2200" b="1" baseline="30000" dirty="0" smtClean="0">
                <a:ln w="0"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*</a:t>
            </a:r>
            <a:endParaRPr lang="it-IT" sz="22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ASSOCIAZIONE AZIANI ANDREA      	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10 (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+1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)</a:t>
            </a:r>
            <a:r>
              <a:rPr lang="it-IT" sz="2200" b="1" baseline="30000" dirty="0" smtClean="0">
                <a:ln w="0"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*</a:t>
            </a:r>
            <a:endParaRPr lang="it-IT" sz="2200" b="1" dirty="0" smtClean="0">
              <a:ln w="0">
                <a:solidFill>
                  <a:srgbClr val="0000FF"/>
                </a:solidFill>
              </a:ln>
              <a:solidFill>
                <a:srgbClr val="0000FF"/>
              </a:solidFill>
              <a:latin typeface="Berlin Sans FB Demi" pitchFamily="34" charset="0"/>
              <a:ea typeface="Verdana" pitchFamily="34" charset="0"/>
              <a:cs typeface="Verdana" pitchFamily="34" charset="0"/>
            </a:endParaRP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CASA DEL ROSARIO		          		</a:t>
            </a:r>
            <a:r>
              <a:rPr lang="it-IT" sz="2200" b="1" dirty="0" err="1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nr</a:t>
            </a:r>
            <a:r>
              <a:rPr lang="it-IT" sz="2200" b="1" dirty="0" smtClean="0">
                <a:ln w="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     1</a:t>
            </a:r>
          </a:p>
          <a:p>
            <a:pPr marL="982980" lvl="2" indent="-342900">
              <a:buClr>
                <a:srgbClr val="FF3300"/>
              </a:buClr>
              <a:buSzPct val="100000"/>
              <a:buFont typeface="Wingdings" pitchFamily="2" charset="2"/>
              <a:buChar char="§"/>
            </a:pPr>
            <a:endParaRPr lang="it-IT" sz="22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r>
              <a:rPr lang="it-IT" sz="2000" b="1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 )</a:t>
            </a:r>
            <a:r>
              <a:rPr lang="it-IT" sz="2400" b="1" baseline="30000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ritannic Bold" pitchFamily="34" charset="0"/>
                <a:ea typeface="Yu Gothic Medium" pitchFamily="34" charset="-128"/>
              </a:rPr>
              <a:t>* </a:t>
            </a:r>
            <a:r>
              <a:rPr lang="it-IT" sz="1400" b="1" dirty="0" smtClean="0">
                <a:ln>
                  <a:solidFill>
                    <a:srgbClr val="0000FF"/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dern No. 20" pitchFamily="18" charset="0"/>
                <a:ea typeface="Ebrima" pitchFamily="2" charset="0"/>
                <a:cs typeface="Ebrima" pitchFamily="2" charset="0"/>
              </a:rPr>
              <a:t>FAMIGLIE  AGGIUNTE  A DICEMBRE  RISPETTO  NOVEMBRE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2</a:t>
            </a:fld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576064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4400" b="1" i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Nazionalità famiglie</a:t>
            </a:r>
            <a:endParaRPr lang="it-IT" sz="31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700808"/>
            <a:ext cx="8291264" cy="4824536"/>
          </a:xfrm>
          <a:blipFill dpi="0" rotWithShape="1">
            <a:blip r:embed="rId4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62500" lnSpcReduction="20000"/>
            <a:sp3d>
              <a:bevelT w="0" h="0"/>
            </a:sp3d>
          </a:bodyPr>
          <a:lstStyle/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ITALIANA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66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EGIZIANA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9 </a:t>
            </a:r>
            <a:r>
              <a:rPr lang="it-IT" sz="38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</a:t>
            </a:r>
            <a:endParaRPr lang="it-IT" sz="38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ROMENA/RUMENA 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3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BANGLADESH 	 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2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MAROCCHINA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2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ALBANESE  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2 </a:t>
            </a:r>
            <a:r>
              <a:rPr lang="it-IT" sz="32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</a:t>
            </a:r>
            <a:r>
              <a:rPr lang="it-IT" sz="3500" b="1" dirty="0" smtClean="0">
                <a:ln>
                  <a:solidFill>
                    <a:srgbClr val="0000FF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Yu Gothic Medium" pitchFamily="34" charset="-128"/>
              </a:rPr>
              <a:t>+1</a:t>
            </a:r>
            <a:r>
              <a:rPr lang="it-IT" sz="32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)</a:t>
            </a:r>
            <a:r>
              <a:rPr lang="it-IT" sz="3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Yu Gothic Medium" pitchFamily="34" charset="-128"/>
              </a:rPr>
              <a:t>*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 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ECUADOREGNA 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2 </a:t>
            </a:r>
            <a:r>
              <a:rPr lang="it-IT" sz="32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</a:t>
            </a:r>
            <a:r>
              <a:rPr lang="it-IT" sz="3500" b="1" dirty="0" smtClean="0">
                <a:ln>
                  <a:solidFill>
                    <a:srgbClr val="0000FF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Yu Gothic Medium" pitchFamily="34" charset="-128"/>
              </a:rPr>
              <a:t>+1</a:t>
            </a:r>
            <a:r>
              <a:rPr lang="it-IT" sz="32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)</a:t>
            </a:r>
            <a:r>
              <a:rPr lang="it-IT" sz="3800" b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Yu Gothic Medium" pitchFamily="34" charset="-128"/>
              </a:rPr>
              <a:t>*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 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VIETNAMITA 	  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CINGALESE 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CONGOLESE 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NIGERIANA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  <a:r>
              <a:rPr lang="it-IT" sz="38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 </a:t>
            </a:r>
          </a:p>
          <a:p>
            <a:pPr marL="1531620" lvl="4" indent="-342900">
              <a:buClr>
                <a:srgbClr val="FF0000"/>
              </a:buClr>
              <a:buSzPct val="85000"/>
              <a:buFont typeface="Berlin Sans FB Demi" pitchFamily="34" charset="0"/>
              <a:buChar char="•"/>
            </a:pP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PERUVIANA		  </a:t>
            </a:r>
            <a:r>
              <a:rPr lang="it-IT" sz="38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38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r>
              <a:rPr lang="it-IT" sz="3200" b="1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 )</a:t>
            </a:r>
            <a:r>
              <a:rPr lang="it-IT" sz="3200" b="1" baseline="30000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ritannic Bold" pitchFamily="34" charset="0"/>
                <a:ea typeface="Yu Gothic Medium" pitchFamily="34" charset="-128"/>
              </a:rPr>
              <a:t>* </a:t>
            </a:r>
            <a:r>
              <a:rPr lang="it-IT" sz="1700" b="1" dirty="0" smtClean="0">
                <a:ln>
                  <a:solidFill>
                    <a:srgbClr val="0000FF"/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dern No. 20" pitchFamily="18" charset="0"/>
                <a:ea typeface="Ebrima" pitchFamily="2" charset="0"/>
                <a:cs typeface="Ebrima" pitchFamily="2" charset="0"/>
              </a:rPr>
              <a:t>FAMIGLIE  AGGIUNTE  A DICEMBRE  RISPETTO  NOVEMBRE 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3</a:t>
            </a:fld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80920" cy="1008112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sz="3200" b="1" i="1" dirty="0" smtClean="0">
                <a:solidFill>
                  <a:srgbClr val="0000FF"/>
                </a:solidFill>
                <a:latin typeface="+mn-lt"/>
              </a:rPr>
              <a:t>Nazionalità famiglie assistite dal Comune di Abbiategrasso</a:t>
            </a:r>
            <a:endParaRPr lang="it-IT" sz="32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2492896"/>
            <a:ext cx="8291264" cy="4032448"/>
          </a:xfrm>
          <a:blipFill dpi="0" rotWithShape="1">
            <a:blip r:embed="rId4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70000" lnSpcReduction="20000"/>
            <a:sp3d>
              <a:bevelT w="0" h="0"/>
            </a:sp3d>
          </a:bodyPr>
          <a:lstStyle/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ITALIANA		      	</a:t>
            </a:r>
            <a:r>
              <a:rPr lang="it-IT" sz="4000" u="sng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38</a:t>
            </a:r>
            <a:endParaRPr lang="it-IT" sz="32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EGIZIANA		     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6</a:t>
            </a:r>
            <a:endParaRPr lang="it-IT" sz="3200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ROMENA/RUMENA 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3</a:t>
            </a: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BANGLADESH 	     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2</a:t>
            </a: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CINGALESE 	      	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VIETNAMITA 	     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3300"/>
              </a:buClr>
              <a:buSzPct val="100000"/>
              <a:buBlip>
                <a:blip r:embed="rId5"/>
              </a:buBlip>
            </a:pP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NIGERIANA	      		</a:t>
            </a:r>
            <a:r>
              <a:rPr lang="it-IT" sz="4000" dirty="0" err="1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000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</a:t>
            </a:r>
          </a:p>
          <a:p>
            <a:pPr marL="1531620" lvl="4" indent="-342900">
              <a:buClr>
                <a:srgbClr val="FF0000"/>
              </a:buClr>
              <a:buNone/>
            </a:pPr>
            <a:r>
              <a:rPr lang="it-IT" sz="40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</a:t>
            </a:r>
            <a:r>
              <a:rPr lang="it-IT" sz="28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</a:t>
            </a:r>
          </a:p>
          <a:p>
            <a:pPr marL="1531620" lvl="4" indent="-342900">
              <a:buClr>
                <a:srgbClr val="FF0000"/>
              </a:buClr>
              <a:buSzPct val="95000"/>
              <a:buFont typeface="Comic Sans MS" pitchFamily="66" charset="0"/>
              <a:buChar char="&gt;"/>
            </a:pPr>
            <a:r>
              <a:rPr lang="it-IT" sz="4000" b="1" i="1" dirty="0" smtClean="0">
                <a:solidFill>
                  <a:srgbClr val="0000FF"/>
                </a:solidFill>
              </a:rPr>
              <a:t>(52 famiglie – 141 persone)</a:t>
            </a:r>
            <a:endParaRPr lang="it-IT" sz="4000" b="1" dirty="0" smtClean="0">
              <a:ln>
                <a:solidFill>
                  <a:srgbClr val="0000FF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4</a:t>
            </a:fld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80920" cy="504056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sz="3200" b="1" i="1" dirty="0" smtClean="0">
                <a:ln>
                  <a:solidFill>
                    <a:schemeClr val="accent1"/>
                  </a:solidFill>
                </a:ln>
                <a:solidFill>
                  <a:srgbClr val="0000FF"/>
                </a:solidFill>
              </a:rPr>
              <a:t>Totale componenti famiglie: </a:t>
            </a:r>
            <a:r>
              <a:rPr lang="it-IT" sz="4400" b="1" i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</a:rPr>
              <a:t>263</a:t>
            </a:r>
            <a:r>
              <a:rPr lang="it-IT" sz="4000" b="1" i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</a:rPr>
              <a:t> </a:t>
            </a:r>
            <a:r>
              <a:rPr lang="it-IT" sz="22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Arial Rounded MT Bold" pitchFamily="34" charset="0"/>
                <a:ea typeface="Yu Gothic Medium" pitchFamily="34" charset="-128"/>
              </a:rPr>
              <a:t>(</a:t>
            </a:r>
            <a:r>
              <a:rPr lang="it-IT" sz="2200" b="1" dirty="0" smtClean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latin typeface="Arial Rounded MT Bold" pitchFamily="34" charset="0"/>
                <a:ea typeface="Yu Gothic Medium" pitchFamily="34" charset="-128"/>
              </a:rPr>
              <a:t>+9</a:t>
            </a:r>
            <a:r>
              <a:rPr lang="it-IT" sz="22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Arial Rounded MT Bold" pitchFamily="34" charset="0"/>
                <a:ea typeface="Yu Gothic Medium" pitchFamily="34" charset="-128"/>
              </a:rPr>
              <a:t>)</a:t>
            </a:r>
            <a:r>
              <a:rPr lang="it-IT" sz="2800" b="1" dirty="0" smtClean="0">
                <a:ln>
                  <a:solidFill>
                    <a:schemeClr val="accent1"/>
                  </a:solidFill>
                </a:ln>
                <a:solidFill>
                  <a:srgbClr val="0000FF"/>
                </a:solidFill>
                <a:latin typeface="Arial Rounded MT Bold" pitchFamily="34" charset="0"/>
                <a:ea typeface="Yu Gothic Medium" pitchFamily="34" charset="-128"/>
              </a:rPr>
              <a:t>*</a:t>
            </a:r>
            <a:endParaRPr lang="it-IT" sz="3200" b="1" dirty="0">
              <a:ln>
                <a:solidFill>
                  <a:schemeClr val="accent1"/>
                </a:solidFill>
              </a:ln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628800"/>
            <a:ext cx="8291264" cy="5040560"/>
          </a:xfrm>
          <a:blipFill dpi="0" rotWithShape="1">
            <a:blip r:embed="rId4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47500" lnSpcReduction="20000"/>
            <a:sp3d>
              <a:bevelT w="0" h="0"/>
            </a:sp3d>
          </a:bodyPr>
          <a:lstStyle/>
          <a:p>
            <a:pPr lvl="3">
              <a:buNone/>
            </a:pPr>
            <a:r>
              <a:rPr lang="it-IT" dirty="0" smtClean="0"/>
              <a:t>	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ITALIANA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160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EGIZIANA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47 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ROMENA/RUMENA 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12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BANGLADESH 	 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10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ALBANESE 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7 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Yu Gothic Medium" pitchFamily="34" charset="-128"/>
              </a:rPr>
              <a:t>+5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)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Yu Gothic Medium" pitchFamily="34" charset="-128"/>
              </a:rPr>
              <a:t>*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 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ECUADOREGNA 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6 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Yu Gothic Medium" pitchFamily="34" charset="-128"/>
              </a:rPr>
              <a:t>+4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)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00FF"/>
                </a:solidFill>
                <a:latin typeface="Berlin Sans FB Demi" pitchFamily="34" charset="0"/>
                <a:ea typeface="Yu Gothic Medium" pitchFamily="34" charset="-128"/>
              </a:rPr>
              <a:t>*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CINGALESE 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5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MAROCCHINA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5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NIGERIANA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4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 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PERUVIANA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3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CONGOLESE 	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2</a:t>
            </a:r>
            <a:r>
              <a:rPr lang="it-IT" sz="4800" b="1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 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VIETNAMITA 	  	  </a:t>
            </a:r>
            <a:r>
              <a:rPr lang="it-IT" sz="4800" dirty="0" err="1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nr</a:t>
            </a:r>
            <a:r>
              <a:rPr lang="it-IT" sz="4800" dirty="0" smtClean="0">
                <a:ln>
                  <a:solidFill>
                    <a:schemeClr val="accent1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   2 </a:t>
            </a: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r>
              <a:rPr lang="it-IT" sz="2600" b="1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  <a:ea typeface="Yu Gothic Medium" pitchFamily="34" charset="-128"/>
              </a:rPr>
              <a:t>( )</a:t>
            </a:r>
            <a:r>
              <a:rPr lang="it-IT" sz="2600" b="1" baseline="30000" dirty="0" smtClean="0">
                <a:ln w="6350">
                  <a:solidFill>
                    <a:srgbClr val="0000FF"/>
                  </a:solidFill>
                </a:ln>
                <a:solidFill>
                  <a:srgbClr val="00FF00"/>
                </a:solidFill>
                <a:latin typeface="Britannic Bold" pitchFamily="34" charset="0"/>
                <a:ea typeface="Yu Gothic Medium" pitchFamily="34" charset="-128"/>
              </a:rPr>
              <a:t>* </a:t>
            </a:r>
            <a:r>
              <a:rPr lang="it-IT" sz="1900" b="1" dirty="0" smtClean="0">
                <a:ln>
                  <a:solidFill>
                    <a:srgbClr val="0000FF"/>
                  </a:solidFill>
                </a:ln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Modern No. 20" pitchFamily="18" charset="0"/>
                <a:ea typeface="Ebrima" pitchFamily="2" charset="0"/>
                <a:cs typeface="Ebrima" pitchFamily="2" charset="0"/>
              </a:rPr>
              <a:t>FAMIGLIE  AGGIUNTE  A DICEMBRE  RISPETTO  NOVEMBRE</a:t>
            </a: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700" b="1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5</a:t>
            </a:fld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itolo 7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504056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sz="3200" b="1" i="1" dirty="0" smtClean="0">
                <a:solidFill>
                  <a:srgbClr val="0000FF"/>
                </a:solidFill>
              </a:rPr>
              <a:t>PRODOTTI DISTRIBUITI </a:t>
            </a:r>
            <a:r>
              <a:rPr lang="it-IT" sz="3200" dirty="0" smtClean="0">
                <a:solidFill>
                  <a:srgbClr val="FFFF00"/>
                </a:solidFill>
              </a:rPr>
              <a:t>(PANIERE)</a:t>
            </a:r>
            <a:endParaRPr lang="it-IT" sz="3200" b="1" dirty="0">
              <a:ln>
                <a:solidFill>
                  <a:schemeClr val="accent1"/>
                </a:solidFill>
              </a:ln>
              <a:solidFill>
                <a:srgbClr val="0000FF"/>
              </a:solidFill>
              <a:latin typeface="+mn-lt"/>
            </a:endParaRPr>
          </a:p>
        </p:txBody>
      </p:sp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57200" y="1556792"/>
            <a:ext cx="8291264" cy="4968552"/>
          </a:xfrm>
          <a:blipFill dpi="0" rotWithShape="1">
            <a:blip r:embed="rId4" cstate="print">
              <a:alphaModFix amt="52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/>
            <a:sp3d>
              <a:bevelT w="0" h="0"/>
            </a:sp3d>
          </a:bodyPr>
          <a:lstStyle/>
          <a:p>
            <a:pPr lvl="3">
              <a:buNone/>
            </a:pPr>
            <a:r>
              <a:rPr lang="it-IT" dirty="0" smtClean="0"/>
              <a:t>	</a:t>
            </a:r>
            <a:endParaRPr lang="it-IT" sz="2700" b="1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6</a:t>
            </a:fld>
            <a:endParaRPr lang="it-IT" dirty="0"/>
          </a:p>
        </p:txBody>
      </p:sp>
      <p:graphicFrame>
        <p:nvGraphicFramePr>
          <p:cNvPr id="6" name="Tabella 5"/>
          <p:cNvGraphicFramePr>
            <a:graphicFrameLocks noGrp="1"/>
          </p:cNvGraphicFramePr>
          <p:nvPr/>
        </p:nvGraphicFramePr>
        <p:xfrm>
          <a:off x="1043608" y="1536104"/>
          <a:ext cx="7200799" cy="4989240"/>
        </p:xfrm>
        <a:graphic>
          <a:graphicData uri="http://schemas.openxmlformats.org/drawingml/2006/table">
            <a:tbl>
              <a:tblPr/>
              <a:tblGrid>
                <a:gridCol w="720080"/>
                <a:gridCol w="1944216"/>
                <a:gridCol w="1224136"/>
                <a:gridCol w="1186910"/>
                <a:gridCol w="1549394"/>
                <a:gridCol w="576063"/>
              </a:tblGrid>
              <a:tr h="79965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732568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6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PRODOTTO</a:t>
                      </a:r>
                    </a:p>
                  </a:txBody>
                  <a:tcPr marL="4098" marR="4098" marT="40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>Kg</a:t>
                      </a:r>
                    </a:p>
                  </a:txBody>
                  <a:tcPr marL="4098" marR="4098" marT="40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 err="1">
                          <a:solidFill>
                            <a:srgbClr val="000000"/>
                          </a:solidFill>
                          <a:latin typeface="Baskerville Old Face"/>
                        </a:rPr>
                        <a:t>Lt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098" marR="4098" marT="40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it-IT" sz="1600" b="1" i="0" u="none" strike="noStrike" dirty="0" smtClean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  <a:p>
                      <a:pPr algn="ctr" fontAlgn="t"/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CONFEZIONI</a:t>
                      </a:r>
                      <a: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  <a:t/>
                      </a:r>
                      <a:br>
                        <a:rPr lang="it-IT" sz="1600" b="1" i="0" u="none" strike="noStrike" dirty="0">
                          <a:solidFill>
                            <a:srgbClr val="000000"/>
                          </a:solidFill>
                          <a:latin typeface="Baskerville Old Face"/>
                        </a:rPr>
                      </a:br>
                      <a:r>
                        <a:rPr lang="it-IT" sz="1600" b="1" i="0" u="none" strike="noStrike" dirty="0" smtClean="0">
                          <a:solidFill>
                            <a:srgbClr val="000000"/>
                          </a:solidFill>
                          <a:latin typeface="Baskerville Old Face"/>
                        </a:rPr>
                        <a:t>quantità/Kg</a:t>
                      </a:r>
                      <a:endParaRPr lang="it-IT" sz="1600" b="1" i="0" u="none" strike="noStrike" dirty="0">
                        <a:solidFill>
                          <a:srgbClr val="000000"/>
                        </a:solidFill>
                        <a:latin typeface="Baskerville Old Face"/>
                      </a:endParaRP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RISO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64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40000"/>
                        <a:lumOff val="60000"/>
                        <a:alpha val="61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PASTA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478,75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OLIO OLIVA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106,75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OLIO di SEMI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87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CAFFE'</a:t>
                      </a:r>
                    </a:p>
                  </a:txBody>
                  <a:tcPr marL="4098" marR="4098" marT="4098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101</a:t>
                      </a:r>
                      <a:b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(25,25)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  <a:alpha val="24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LATTE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208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BISCOTTI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191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TONNO IN SCATOLA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67</a:t>
                      </a:r>
                      <a:b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(9,96)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PELATI IN SCATOLA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87</a:t>
                      </a:r>
                      <a:b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(35,85)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PASSATA di POMODORO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158</a:t>
                      </a:r>
                      <a:b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(112,2)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368324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LEGUMI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266</a:t>
                      </a:r>
                      <a:b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</a:br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(100,55)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68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ZUCCHERO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105,5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FARINA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53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  <a:alpha val="49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SALE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58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ACETO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16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PANNOLINI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39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  <a:tr h="186203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OMOGENEIZZATI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1200" b="1" i="0" u="none" strike="noStrike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 </a:t>
                      </a:r>
                    </a:p>
                  </a:txBody>
                  <a:tcPr marL="4098" marR="4098" marT="40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1200" b="1" i="0" u="none" strike="noStrike" dirty="0">
                          <a:solidFill>
                            <a:srgbClr val="000000"/>
                          </a:solidFill>
                          <a:latin typeface="Bodoni MT Black" pitchFamily="18" charset="0"/>
                        </a:rPr>
                        <a:t>142</a:t>
                      </a:r>
                    </a:p>
                  </a:txBody>
                  <a:tcPr marL="4098" marR="4098" marT="409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  <a:alpha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4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79965"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>
                    <a:lnL>
                      <a:noFill/>
                    </a:lnL>
                    <a:lnR>
                      <a:noFill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it-IT" sz="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4098" marR="4098" marT="409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2">
                        <a:lumMod val="60000"/>
                        <a:lumOff val="40000"/>
                        <a:alpha val="37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67544" y="1556792"/>
            <a:ext cx="8291264" cy="4752528"/>
          </a:xfrm>
          <a:blipFill dpi="0" rotWithShape="1">
            <a:blip r:embed="rId4" cstate="print">
              <a:alphaModFix amt="69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92500" lnSpcReduction="10000"/>
            <a:sp3d>
              <a:bevelT w="0" h="0"/>
            </a:sp3d>
          </a:bodyPr>
          <a:lstStyle/>
          <a:p>
            <a:pPr lvl="3">
              <a:buNone/>
            </a:pPr>
            <a:r>
              <a:rPr lang="it-IT" dirty="0" smtClean="0"/>
              <a:t>	</a:t>
            </a:r>
          </a:p>
          <a:p>
            <a:pPr lvl="3">
              <a:buNone/>
            </a:pPr>
            <a:r>
              <a:rPr lang="it-IT" sz="3000" b="1" dirty="0" smtClean="0">
                <a:solidFill>
                  <a:srgbClr val="0000FF"/>
                </a:solidFill>
                <a:latin typeface="Berlin Sans FB Demi" pitchFamily="34" charset="0"/>
              </a:rPr>
              <a:t>TOTALE PUNTI UTENTI  MESE: DICEMBRE</a:t>
            </a:r>
            <a:endParaRPr lang="it-IT" sz="3000" b="1" dirty="0" smtClean="0">
              <a:ln>
                <a:gradFill flip="none" rotWithShape="1">
                  <a:gsLst>
                    <a:gs pos="0">
                      <a:srgbClr val="FFFF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</a:ln>
              <a:solidFill>
                <a:srgbClr val="0000FF"/>
              </a:solidFill>
              <a:latin typeface="Berlin Sans FB Demi" pitchFamily="34" charset="0"/>
              <a:ea typeface="Yu Gothic Medium" pitchFamily="34" charset="-128"/>
            </a:endParaRPr>
          </a:p>
          <a:p>
            <a:pPr lvl="3">
              <a:buNone/>
            </a:pPr>
            <a:r>
              <a:rPr lang="it-IT" sz="2600" b="1" dirty="0" smtClean="0">
                <a:ln>
                  <a:gradFill flip="none" rotWithShape="1">
                    <a:gsLst>
                      <a:gs pos="0">
                        <a:srgbClr val="FFFF00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100000">
                        <a:srgbClr val="3366FF"/>
                      </a:gs>
                    </a:gsLst>
                    <a:lin ang="5400000" scaled="0"/>
                    <a:tileRect r="-100000" b="-100000"/>
                  </a:gradFill>
                </a:ln>
                <a:solidFill>
                  <a:srgbClr val="0000FF"/>
                </a:solidFill>
                <a:latin typeface="Arial Rounded MT Bold" pitchFamily="34" charset="0"/>
                <a:ea typeface="Yu Gothic Medium" pitchFamily="34" charset="-128"/>
              </a:rPr>
              <a:t>                    </a:t>
            </a:r>
            <a:r>
              <a:rPr lang="it-IT" sz="2600" b="1" i="1" dirty="0" smtClean="0"/>
              <a:t>	</a:t>
            </a:r>
            <a:r>
              <a:rPr lang="it-IT" sz="4800" b="1" dirty="0" smtClean="0">
                <a:ln>
                  <a:solidFill>
                    <a:srgbClr val="00FF00"/>
                  </a:solidFill>
                </a:ln>
                <a:solidFill>
                  <a:srgbClr val="FFFF00"/>
                </a:solidFill>
              </a:rPr>
              <a:t>8217,32</a:t>
            </a:r>
            <a:r>
              <a:rPr lang="it-IT" sz="3900" dirty="0" smtClean="0">
                <a:solidFill>
                  <a:srgbClr val="00FF00"/>
                </a:solidFill>
              </a:rPr>
              <a:t> </a:t>
            </a:r>
            <a:r>
              <a:rPr lang="it-IT" sz="3900" baseline="30000" dirty="0" smtClean="0">
                <a:solidFill>
                  <a:srgbClr val="FFFF00"/>
                </a:solidFill>
              </a:rPr>
              <a:t>(*)</a:t>
            </a:r>
            <a:r>
              <a:rPr lang="it-IT" sz="3900" b="1" i="1" dirty="0" smtClean="0">
                <a:solidFill>
                  <a:srgbClr val="00FF00"/>
                </a:solidFill>
              </a:rPr>
              <a:t>   </a:t>
            </a:r>
            <a:r>
              <a:rPr lang="it-IT" sz="2600" b="1" i="1" dirty="0" smtClean="0">
                <a:solidFill>
                  <a:srgbClr val="00FF00"/>
                </a:solidFill>
              </a:rPr>
              <a:t>	</a:t>
            </a:r>
          </a:p>
          <a:p>
            <a:pPr lvl="3">
              <a:buNone/>
            </a:pPr>
            <a:r>
              <a:rPr lang="it-IT" sz="2600" b="1" i="1" dirty="0" smtClean="0"/>
              <a:t>	 	</a:t>
            </a:r>
            <a:r>
              <a:rPr lang="it-IT" sz="3500" b="1" dirty="0" smtClean="0">
                <a:latin typeface="Berlin Sans FB Demi" pitchFamily="34" charset="0"/>
              </a:rPr>
              <a:t>PUNTI UTILIZZATI:</a:t>
            </a:r>
          </a:p>
          <a:p>
            <a:pPr lvl="3">
              <a:buNone/>
            </a:pPr>
            <a:r>
              <a:rPr lang="it-IT" sz="2600" b="1" i="1" dirty="0" smtClean="0"/>
              <a:t>	 	</a:t>
            </a:r>
            <a:r>
              <a:rPr lang="it-IT" sz="4800" b="1" i="1" dirty="0" smtClean="0"/>
              <a:t> 	</a:t>
            </a:r>
            <a:r>
              <a:rPr lang="it-IT" sz="4800" b="1" dirty="0" smtClean="0">
                <a:ln>
                  <a:solidFill>
                    <a:srgbClr val="FFFF00"/>
                  </a:solidFill>
                </a:ln>
                <a:solidFill>
                  <a:srgbClr val="0263CE"/>
                </a:solidFill>
              </a:rPr>
              <a:t>5720,97</a:t>
            </a:r>
            <a:r>
              <a:rPr lang="it-IT" sz="4800" dirty="0" smtClean="0"/>
              <a:t> </a:t>
            </a:r>
            <a:endParaRPr lang="it-IT" sz="4800" dirty="0" smtClean="0">
              <a:solidFill>
                <a:srgbClr val="FF0000"/>
              </a:solidFill>
            </a:endParaRPr>
          </a:p>
          <a:p>
            <a:pPr lvl="3">
              <a:buNone/>
            </a:pPr>
            <a:r>
              <a:rPr lang="it-IT" sz="2600" b="1" dirty="0" smtClean="0">
                <a:ln>
                  <a:solidFill>
                    <a:srgbClr val="FFFF00">
                      <a:alpha val="78000"/>
                    </a:srgbClr>
                  </a:solidFill>
                </a:ln>
                <a:solidFill>
                  <a:srgbClr val="FF0000"/>
                </a:solidFill>
                <a:latin typeface="Berlin Sans FB Demi" pitchFamily="34" charset="0"/>
              </a:rPr>
              <a:t>PRODOTTI  DONATI A VARIE ASSOCIAZIONI</a:t>
            </a:r>
          </a:p>
          <a:p>
            <a:pPr lvl="3">
              <a:buNone/>
            </a:pPr>
            <a:r>
              <a:rPr lang="it-IT" sz="4800" b="1" dirty="0" smtClean="0">
                <a:solidFill>
                  <a:srgbClr val="00FF00"/>
                </a:solidFill>
              </a:rPr>
              <a:t>			</a:t>
            </a:r>
            <a:r>
              <a:rPr lang="it-IT" sz="4800" b="1" dirty="0" smtClean="0">
                <a:ln>
                  <a:solidFill>
                    <a:srgbClr val="FF3300">
                      <a:alpha val="80000"/>
                    </a:srgbClr>
                  </a:solidFill>
                </a:ln>
                <a:solidFill>
                  <a:srgbClr val="00FF00"/>
                </a:solidFill>
              </a:rPr>
              <a:t>677,25</a:t>
            </a:r>
            <a:r>
              <a:rPr lang="it-IT" sz="2300" b="1" i="1" dirty="0" smtClean="0">
                <a:ln>
                  <a:solidFill>
                    <a:srgbClr val="FF3300">
                      <a:alpha val="80000"/>
                    </a:srgbClr>
                  </a:solidFill>
                </a:ln>
                <a:solidFill>
                  <a:srgbClr val="00FF00"/>
                </a:solidFill>
              </a:rPr>
              <a:t> </a:t>
            </a:r>
            <a:r>
              <a:rPr lang="it-IT" sz="2500" b="1" i="1" dirty="0" smtClean="0">
                <a:ln>
                  <a:solidFill>
                    <a:srgbClr val="FF3300">
                      <a:alpha val="80000"/>
                    </a:srgbClr>
                  </a:solidFill>
                </a:ln>
                <a:solidFill>
                  <a:srgbClr val="00FF00"/>
                </a:solidFill>
              </a:rPr>
              <a:t>PUNTI</a:t>
            </a:r>
          </a:p>
          <a:p>
            <a:pPr lvl="3">
              <a:buNone/>
            </a:pPr>
            <a:r>
              <a:rPr lang="it-IT" sz="2300" dirty="0" smtClean="0">
                <a:solidFill>
                  <a:srgbClr val="FF0000"/>
                </a:solidFill>
              </a:rPr>
              <a:t>                   </a:t>
            </a:r>
            <a:endParaRPr lang="it-IT" sz="2300" b="1" baseline="30000" dirty="0" smtClean="0">
              <a:solidFill>
                <a:srgbClr val="FF0000"/>
              </a:solidFill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gradFill flip="none" rotWithShape="1">
                  <a:gsLst>
                    <a:gs pos="0">
                      <a:srgbClr val="FFFF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</a:ln>
              <a:solidFill>
                <a:srgbClr val="FFC0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274320" lvl="3" indent="-274320">
              <a:buSzPct val="95000"/>
            </a:pPr>
            <a:r>
              <a:rPr lang="it-IT" sz="1200" b="1" dirty="0" smtClean="0">
                <a:solidFill>
                  <a:srgbClr val="FFFF00"/>
                </a:solidFill>
              </a:rPr>
              <a:t>* Comprensivo residuo accredito mese di NOVEMBRE</a:t>
            </a:r>
            <a:endParaRPr lang="it-IT" sz="1200" b="1" dirty="0" smtClean="0">
              <a:ln>
                <a:gradFill flip="none" rotWithShape="1">
                  <a:gsLst>
                    <a:gs pos="0">
                      <a:srgbClr val="FFFF00"/>
                    </a:gs>
                    <a:gs pos="50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path path="circle">
                    <a:fillToRect l="100000" t="100000"/>
                  </a:path>
                  <a:tileRect r="-100000" b="-100000"/>
                </a:gradFill>
              </a:ln>
              <a:solidFill>
                <a:srgbClr val="FFFF00"/>
              </a:solidFill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700" b="1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7</a:t>
            </a:fld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67544" y="1196752"/>
            <a:ext cx="8291264" cy="5112568"/>
          </a:xfrm>
          <a:blipFill dpi="0" rotWithShape="1">
            <a:blip r:embed="rId4" cstate="print">
              <a:alphaModFix amt="55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/>
            <a:sp3d>
              <a:bevelT w="0" h="0"/>
            </a:sp3d>
          </a:bodyPr>
          <a:lstStyle/>
          <a:p>
            <a:pPr lvl="3">
              <a:buNone/>
            </a:pPr>
            <a:r>
              <a:rPr lang="it-IT" dirty="0" smtClean="0">
                <a:latin typeface="Bodoni MT Black" pitchFamily="18" charset="0"/>
              </a:rPr>
              <a:t>	</a:t>
            </a:r>
            <a:r>
              <a:rPr lang="it-IT" sz="2800" b="1" i="1" dirty="0" smtClean="0">
                <a:ln>
                  <a:solidFill>
                    <a:srgbClr val="FFFF00">
                      <a:alpha val="74000"/>
                    </a:srgbClr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FORNITORI PRODOTTI:	</a:t>
            </a:r>
            <a:endParaRPr lang="it-IT" sz="2800" b="1" dirty="0" smtClean="0">
              <a:ln>
                <a:solidFill>
                  <a:srgbClr val="FFFF00">
                    <a:alpha val="74000"/>
                  </a:srgbClr>
                </a:solidFill>
              </a:ln>
              <a:solidFill>
                <a:srgbClr val="0000FF"/>
              </a:solidFill>
              <a:latin typeface="Berlin Sans FB Demi" pitchFamily="34" charset="0"/>
              <a:ea typeface="Yu Gothic Medium" pitchFamily="34" charset="-128"/>
            </a:endParaRPr>
          </a:p>
          <a:p>
            <a:pPr marL="1531620" lvl="4" indent="-342900">
              <a:buClr>
                <a:srgbClr val="FF0000"/>
              </a:buClr>
              <a:buFont typeface="Wingdings" pitchFamily="2" charset="2"/>
              <a:buChar char="Ø"/>
            </a:pPr>
            <a:endParaRPr lang="it-IT" sz="1200" b="1" dirty="0" smtClean="0">
              <a:ln>
                <a:gradFill flip="none" rotWithShape="1">
                  <a:gsLst>
                    <a:gs pos="0">
                      <a:srgbClr val="FFFF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</a:ln>
              <a:solidFill>
                <a:srgbClr val="FFC000"/>
              </a:solidFill>
              <a:latin typeface="Bodoni MT Black" pitchFamily="18" charset="0"/>
              <a:ea typeface="Yu Gothic Medium" pitchFamily="34" charset="-128"/>
            </a:endParaRPr>
          </a:p>
          <a:p>
            <a:pPr lvl="3">
              <a:buBlip>
                <a:blip r:embed="rId5"/>
              </a:buBlip>
            </a:pPr>
            <a:r>
              <a:rPr lang="it-IT" sz="3500" b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BANCO ALIMENTARE : </a:t>
            </a:r>
            <a:r>
              <a:rPr lang="it-IT" sz="35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55%</a:t>
            </a:r>
            <a:r>
              <a:rPr lang="it-IT" sz="35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Cooper Black" pitchFamily="18" charset="0"/>
              </a:rPr>
              <a:t>			   	</a:t>
            </a:r>
          </a:p>
          <a:p>
            <a:pPr lvl="3">
              <a:buBlip>
                <a:blip r:embed="rId5"/>
              </a:buBlip>
            </a:pPr>
            <a:r>
              <a:rPr lang="it-IT" sz="3600" b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ASSCOCIAZIONE</a:t>
            </a:r>
          </a:p>
          <a:p>
            <a:pPr lvl="3">
              <a:buNone/>
            </a:pPr>
            <a:r>
              <a:rPr lang="it-IT" sz="3600" b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ANDREA AZIANI:  </a:t>
            </a:r>
            <a:r>
              <a:rPr lang="it-IT" sz="36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20%</a:t>
            </a:r>
          </a:p>
          <a:p>
            <a:pPr lvl="3">
              <a:buBlip>
                <a:blip r:embed="rId5"/>
              </a:buBlip>
            </a:pPr>
            <a:endParaRPr lang="it-IT" sz="3500" b="1" i="1" dirty="0" smtClean="0">
              <a:ln>
                <a:solidFill>
                  <a:schemeClr val="tx2">
                    <a:lumMod val="40000"/>
                    <a:lumOff val="60000"/>
                    <a:alpha val="75000"/>
                  </a:schemeClr>
                </a:solidFill>
              </a:ln>
              <a:solidFill>
                <a:srgbClr val="FFFF00"/>
              </a:solidFill>
              <a:latin typeface="Berlin Sans FB Demi" pitchFamily="34" charset="0"/>
            </a:endParaRPr>
          </a:p>
          <a:p>
            <a:pPr marL="982980" lvl="2" indent="-342900">
              <a:buClr>
                <a:srgbClr val="FFFF00"/>
              </a:buClr>
              <a:buSzPct val="100000"/>
              <a:buBlip>
                <a:blip r:embed="rId5"/>
              </a:buBlip>
            </a:pPr>
            <a:r>
              <a:rPr lang="it-IT" sz="3200" b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DONAZIONI </a:t>
            </a:r>
            <a:r>
              <a:rPr lang="it-IT" sz="32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/ </a:t>
            </a:r>
            <a:r>
              <a:rPr lang="it-IT" sz="3200" b="1" dirty="0" smtClean="0">
                <a:ln w="0"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  <a:ea typeface="Verdana" pitchFamily="34" charset="0"/>
                <a:cs typeface="Verdana" pitchFamily="34" charset="0"/>
              </a:rPr>
              <a:t>COMUNITA’ PASTORALE SAN CARLO:</a:t>
            </a:r>
            <a:r>
              <a:rPr lang="it-IT" sz="32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	 </a:t>
            </a:r>
            <a:r>
              <a:rPr lang="it-IT" sz="3200" b="1" i="1" dirty="0" smtClean="0">
                <a:ln>
                  <a:solidFill>
                    <a:schemeClr val="tx2">
                      <a:lumMod val="40000"/>
                      <a:lumOff val="60000"/>
                      <a:alpha val="75000"/>
                    </a:schemeClr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25%</a:t>
            </a: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700" b="1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8</a:t>
            </a:fld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5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15816" y="0"/>
            <a:ext cx="3104381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Segnaposto contenuto 11"/>
          <p:cNvSpPr>
            <a:spLocks noGrp="1"/>
          </p:cNvSpPr>
          <p:nvPr>
            <p:ph idx="1"/>
          </p:nvPr>
        </p:nvSpPr>
        <p:spPr>
          <a:xfrm>
            <a:off x="467544" y="1700808"/>
            <a:ext cx="8291264" cy="4824536"/>
          </a:xfrm>
          <a:blipFill dpi="0" rotWithShape="1">
            <a:blip r:embed="rId4" cstate="print">
              <a:alphaModFix amt="69000"/>
            </a:blip>
            <a:srcRect/>
            <a:stretch>
              <a:fillRect/>
            </a:stretch>
          </a:blipFill>
          <a:scene3d>
            <a:camera prst="orthographicFront"/>
            <a:lightRig rig="balanced" dir="t"/>
          </a:scene3d>
          <a:sp3d>
            <a:bevelT w="38100"/>
          </a:sp3d>
        </p:spPr>
        <p:txBody>
          <a:bodyPr>
            <a:normAutofit fontScale="32500" lnSpcReduction="20000"/>
            <a:sp3d>
              <a:bevelT w="0" h="0"/>
            </a:sp3d>
          </a:bodyPr>
          <a:lstStyle/>
          <a:p>
            <a:pPr lvl="3">
              <a:buNone/>
            </a:pPr>
            <a:r>
              <a:rPr lang="it-IT" sz="6800" b="1" dirty="0" smtClean="0">
                <a:ln>
                  <a:solidFill>
                    <a:srgbClr val="FFC000">
                      <a:alpha val="89000"/>
                    </a:srgbClr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EROGAZIONE  PUNTI  APRILE/DICEMBRE:</a:t>
            </a:r>
            <a:endParaRPr lang="it-IT" sz="6800" b="1" dirty="0" smtClean="0">
              <a:ln>
                <a:solidFill>
                  <a:srgbClr val="FFC000">
                    <a:alpha val="89000"/>
                  </a:srgbClr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  <a:p>
            <a:pPr lvl="3">
              <a:buNone/>
            </a:pPr>
            <a:r>
              <a:rPr lang="it-IT" sz="6800" b="1" dirty="0" smtClean="0">
                <a:ln>
                  <a:gradFill flip="none" rotWithShape="1">
                    <a:gsLst>
                      <a:gs pos="0">
                        <a:srgbClr val="FFFF00"/>
                      </a:gs>
                      <a:gs pos="25000">
                        <a:srgbClr val="FF6633"/>
                      </a:gs>
                      <a:gs pos="50000">
                        <a:srgbClr val="FFFF00"/>
                      </a:gs>
                      <a:gs pos="75000">
                        <a:srgbClr val="01A78F"/>
                      </a:gs>
                      <a:gs pos="100000">
                        <a:srgbClr val="3366FF"/>
                      </a:gs>
                    </a:gsLst>
                    <a:lin ang="5400000" scaled="0"/>
                    <a:tileRect r="-100000" b="-100000"/>
                  </a:gradFill>
                </a:ln>
                <a:solidFill>
                  <a:srgbClr val="0000FF"/>
                </a:solidFill>
                <a:latin typeface="Arial Rounded MT Bold" pitchFamily="34" charset="0"/>
                <a:ea typeface="Yu Gothic Medium" pitchFamily="34" charset="-128"/>
              </a:rPr>
              <a:t>                    </a:t>
            </a:r>
            <a:r>
              <a:rPr lang="it-IT" sz="6800" b="1" i="1" dirty="0" smtClean="0"/>
              <a:t>	</a:t>
            </a:r>
            <a:r>
              <a:rPr lang="it-IT" sz="8600" dirty="0" smtClean="0">
                <a:ln>
                  <a:solidFill>
                    <a:srgbClr val="0000FF"/>
                  </a:solidFill>
                </a:ln>
                <a:solidFill>
                  <a:srgbClr val="FFFF00"/>
                </a:solidFill>
                <a:latin typeface="Berlin Sans FB Demi" pitchFamily="34" charset="0"/>
              </a:rPr>
              <a:t>35601,47</a:t>
            </a:r>
            <a:r>
              <a:rPr lang="it-IT" sz="8600" dirty="0" smtClean="0">
                <a:ln>
                  <a:solidFill>
                    <a:srgbClr val="0000FF"/>
                  </a:solidFill>
                </a:ln>
                <a:latin typeface="Berlin Sans FB Demi" pitchFamily="34" charset="0"/>
              </a:rPr>
              <a:t> </a:t>
            </a:r>
          </a:p>
          <a:p>
            <a:pPr lvl="3">
              <a:buNone/>
            </a:pPr>
            <a:r>
              <a:rPr lang="it-IT" sz="6800" b="1" i="1" dirty="0" smtClean="0">
                <a:solidFill>
                  <a:srgbClr val="00FF00"/>
                </a:solidFill>
              </a:rPr>
              <a:t>			</a:t>
            </a:r>
            <a:r>
              <a:rPr lang="it-IT" sz="6800" b="1" dirty="0" smtClean="0">
                <a:ln>
                  <a:solidFill>
                    <a:srgbClr val="FFFF00">
                      <a:alpha val="45000"/>
                    </a:srgbClr>
                  </a:solidFill>
                </a:ln>
                <a:solidFill>
                  <a:srgbClr val="C00000"/>
                </a:solidFill>
                <a:latin typeface="Berlin Sans FB Demi" pitchFamily="34" charset="0"/>
              </a:rPr>
              <a:t>(</a:t>
            </a:r>
            <a:r>
              <a:rPr lang="it-IT" sz="6800" dirty="0" smtClean="0">
                <a:ln>
                  <a:solidFill>
                    <a:srgbClr val="FFFF00">
                      <a:alpha val="45000"/>
                    </a:srgbClr>
                  </a:solidFill>
                </a:ln>
                <a:solidFill>
                  <a:srgbClr val="C00000"/>
                </a:solidFill>
                <a:latin typeface="Berlin Sans FB Demi" pitchFamily="34" charset="0"/>
              </a:rPr>
              <a:t>40324 prodotti)</a:t>
            </a:r>
          </a:p>
          <a:p>
            <a:pPr lvl="3">
              <a:buNone/>
            </a:pPr>
            <a:endParaRPr lang="it-IT" sz="6800" dirty="0" smtClean="0">
              <a:ln>
                <a:solidFill>
                  <a:srgbClr val="FFFF00">
                    <a:alpha val="45000"/>
                  </a:srgbClr>
                </a:solidFill>
              </a:ln>
              <a:solidFill>
                <a:srgbClr val="C00000"/>
              </a:solidFill>
              <a:latin typeface="Berlin Sans FB Demi" pitchFamily="34" charset="0"/>
            </a:endParaRPr>
          </a:p>
          <a:p>
            <a:pPr lvl="3">
              <a:buNone/>
            </a:pPr>
            <a:endParaRPr lang="it-IT" sz="6800" b="1" i="1" dirty="0" smtClean="0">
              <a:ln>
                <a:solidFill>
                  <a:srgbClr val="FFFF00">
                    <a:alpha val="45000"/>
                  </a:srgbClr>
                </a:solidFill>
              </a:ln>
              <a:solidFill>
                <a:srgbClr val="700EBA"/>
              </a:solidFill>
              <a:latin typeface="Berlin Sans FB Demi" pitchFamily="34" charset="0"/>
            </a:endParaRPr>
          </a:p>
          <a:p>
            <a:pPr lvl="3">
              <a:buNone/>
            </a:pPr>
            <a:r>
              <a:rPr lang="it-IT" sz="6800" b="1" i="1" dirty="0" smtClean="0">
                <a:ln>
                  <a:solidFill>
                    <a:srgbClr val="0000FF"/>
                  </a:solidFill>
                </a:ln>
              </a:rPr>
              <a:t>	 </a:t>
            </a:r>
            <a:r>
              <a:rPr lang="it-IT" sz="6800" b="1" dirty="0" smtClean="0">
                <a:ln>
                  <a:solidFill>
                    <a:srgbClr val="0000FF"/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PUNTI UTILIZZATI DA ASSISTITI:</a:t>
            </a:r>
          </a:p>
          <a:p>
            <a:pPr lvl="3">
              <a:buNone/>
            </a:pPr>
            <a:r>
              <a:rPr lang="it-IT" sz="6800" b="1" i="1" dirty="0" smtClean="0"/>
              <a:t>	 	 	</a:t>
            </a:r>
            <a:r>
              <a:rPr lang="it-IT" sz="8600" dirty="0" smtClean="0">
                <a:ln>
                  <a:solidFill>
                    <a:srgbClr val="FF0000">
                      <a:alpha val="79000"/>
                    </a:srgbClr>
                  </a:solidFill>
                </a:ln>
                <a:solidFill>
                  <a:srgbClr val="0000FF"/>
                </a:solidFill>
                <a:latin typeface="Berlin Sans FB Demi" pitchFamily="34" charset="0"/>
              </a:rPr>
              <a:t>32458,63</a:t>
            </a:r>
          </a:p>
          <a:p>
            <a:pPr lvl="3">
              <a:buNone/>
            </a:pPr>
            <a:r>
              <a:rPr lang="it-IT" sz="6800" dirty="0" smtClean="0"/>
              <a:t>		   	</a:t>
            </a:r>
            <a:r>
              <a:rPr lang="it-IT" sz="6800" dirty="0" smtClean="0">
                <a:solidFill>
                  <a:srgbClr val="C00000"/>
                </a:solidFill>
                <a:latin typeface="Berlin Sans FB Demi" pitchFamily="34" charset="0"/>
              </a:rPr>
              <a:t>(33112 prodotti) </a:t>
            </a:r>
          </a:p>
          <a:p>
            <a:pPr lvl="3">
              <a:buNone/>
            </a:pPr>
            <a:r>
              <a:rPr lang="it-IT" sz="6800" dirty="0" smtClean="0">
                <a:solidFill>
                  <a:srgbClr val="C00000"/>
                </a:solidFill>
                <a:latin typeface="Berlin Sans FB Demi" pitchFamily="34" charset="0"/>
              </a:rPr>
              <a:t> </a:t>
            </a:r>
          </a:p>
          <a:p>
            <a:pPr lvl="3">
              <a:buNone/>
            </a:pPr>
            <a:endParaRPr lang="it-IT" sz="6800" dirty="0" smtClean="0">
              <a:solidFill>
                <a:srgbClr val="FF0000"/>
              </a:solidFill>
              <a:latin typeface="Berlin Sans FB Demi" pitchFamily="34" charset="0"/>
            </a:endParaRPr>
          </a:p>
          <a:p>
            <a:pPr lvl="3">
              <a:buNone/>
            </a:pPr>
            <a:r>
              <a:rPr lang="it-IT" sz="6800" b="1" dirty="0" smtClean="0">
                <a:ln>
                  <a:solidFill>
                    <a:srgbClr val="FFFF00">
                      <a:alpha val="78000"/>
                    </a:srgbClr>
                  </a:solidFill>
                </a:ln>
                <a:solidFill>
                  <a:srgbClr val="FF0000"/>
                </a:solidFill>
                <a:latin typeface="Berlin Sans FB Demi" pitchFamily="34" charset="0"/>
              </a:rPr>
              <a:t>PRODOTTI  DONATI A VARIE ASSOCIAZIONI</a:t>
            </a:r>
          </a:p>
          <a:p>
            <a:pPr lvl="3">
              <a:buNone/>
            </a:pPr>
            <a:r>
              <a:rPr lang="it-IT" sz="6800" b="1" dirty="0" smtClean="0">
                <a:solidFill>
                  <a:srgbClr val="00FF00"/>
                </a:solidFill>
              </a:rPr>
              <a:t>			</a:t>
            </a:r>
            <a:r>
              <a:rPr lang="it-IT" sz="8600" dirty="0" smtClean="0">
                <a:ln>
                  <a:solidFill>
                    <a:srgbClr val="FF0000">
                      <a:alpha val="89000"/>
                    </a:srgbClr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3142,84</a:t>
            </a:r>
            <a:r>
              <a:rPr lang="it-IT" sz="8600" dirty="0" smtClean="0">
                <a:latin typeface="Berlin Sans FB Demi" pitchFamily="34" charset="0"/>
              </a:rPr>
              <a:t> </a:t>
            </a:r>
            <a:r>
              <a:rPr lang="it-IT" sz="8600" b="1" i="1" dirty="0" smtClean="0">
                <a:ln>
                  <a:solidFill>
                    <a:srgbClr val="FF3300">
                      <a:alpha val="80000"/>
                    </a:srgbClr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 </a:t>
            </a:r>
            <a:r>
              <a:rPr lang="it-IT" sz="7100" b="1" i="1" dirty="0" smtClean="0">
                <a:ln>
                  <a:solidFill>
                    <a:srgbClr val="FF3300">
                      <a:alpha val="80000"/>
                    </a:srgbClr>
                  </a:solidFill>
                </a:ln>
                <a:solidFill>
                  <a:srgbClr val="00FF00"/>
                </a:solidFill>
                <a:latin typeface="Berlin Sans FB Demi" pitchFamily="34" charset="0"/>
              </a:rPr>
              <a:t>PUNTI</a:t>
            </a:r>
          </a:p>
          <a:p>
            <a:pPr lvl="3">
              <a:buNone/>
            </a:pPr>
            <a:r>
              <a:rPr lang="it-IT" sz="6800" dirty="0" smtClean="0">
                <a:solidFill>
                  <a:srgbClr val="C00000"/>
                </a:solidFill>
                <a:latin typeface="Berlin Sans FB Demi" pitchFamily="34" charset="0"/>
              </a:rPr>
              <a:t>			(7212 prodotti)  </a:t>
            </a:r>
          </a:p>
          <a:p>
            <a:pPr lvl="3">
              <a:buNone/>
            </a:pPr>
            <a:r>
              <a:rPr lang="it-IT" sz="2300" dirty="0" smtClean="0">
                <a:solidFill>
                  <a:srgbClr val="FF0000"/>
                </a:solidFill>
              </a:rPr>
              <a:t>                   </a:t>
            </a:r>
            <a:endParaRPr lang="it-IT" sz="2300" b="1" baseline="30000" dirty="0" smtClean="0">
              <a:solidFill>
                <a:srgbClr val="FF0000"/>
              </a:solidFill>
            </a:endParaRPr>
          </a:p>
          <a:p>
            <a:pPr marL="982980" lvl="2" indent="-342900">
              <a:buClr>
                <a:srgbClr val="FFFF00"/>
              </a:buClr>
              <a:buSzPct val="100000"/>
              <a:buNone/>
            </a:pPr>
            <a:endParaRPr lang="it-IT" sz="1400" b="1" dirty="0" smtClean="0">
              <a:ln>
                <a:gradFill flip="none" rotWithShape="1">
                  <a:gsLst>
                    <a:gs pos="0">
                      <a:srgbClr val="FFFF00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</a:ln>
              <a:solidFill>
                <a:srgbClr val="FFC000"/>
              </a:solidFill>
              <a:latin typeface="Arial Rounded MT Bold" pitchFamily="34" charset="0"/>
              <a:ea typeface="Yu Gothic Medium" pitchFamily="34" charset="-128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Font typeface="Wingdings 2" pitchFamily="18" charset="2"/>
              <a:buChar char=""/>
            </a:pPr>
            <a:endParaRPr lang="it-IT" sz="2800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</a:endParaRPr>
          </a:p>
          <a:p>
            <a:pPr marL="1531620" lvl="4" indent="-342900">
              <a:buClr>
                <a:srgbClr val="FF3300"/>
              </a:buClr>
              <a:buSzPct val="100000"/>
              <a:buNone/>
            </a:pPr>
            <a:endParaRPr lang="it-IT" sz="2700" b="1" dirty="0" smtClean="0">
              <a:ln>
                <a:solidFill>
                  <a:schemeClr val="accent1"/>
                </a:solidFill>
              </a:ln>
              <a:solidFill>
                <a:srgbClr val="00FF00"/>
              </a:solidFill>
              <a:latin typeface="Berlin Sans FB Demi" pitchFamily="34" charset="0"/>
              <a:ea typeface="Yu Gothic Medium" pitchFamily="34" charset="-128"/>
            </a:endParaRP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C4657-27AF-4145-9184-3527EECF65D9}" type="slidenum">
              <a:rPr lang="it-IT" smtClean="0"/>
              <a:pPr/>
              <a:t>9</a:t>
            </a:fld>
            <a:endParaRPr lang="it-IT" dirty="0"/>
          </a:p>
        </p:txBody>
      </p:sp>
      <p:sp>
        <p:nvSpPr>
          <p:cNvPr id="6" name="Titolo 7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80920" cy="576064"/>
          </a:xfrm>
          <a:gradFill>
            <a:gsLst>
              <a:gs pos="0">
                <a:schemeClr val="accent3">
                  <a:lumMod val="20000"/>
                  <a:lumOff val="80000"/>
                </a:schemeClr>
              </a:gs>
              <a:gs pos="50000">
                <a:schemeClr val="accent6">
                  <a:lumMod val="40000"/>
                  <a:lumOff val="60000"/>
                  <a:alpha val="54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pPr algn="ctr"/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 </a:t>
            </a:r>
            <a:r>
              <a:rPr lang="it-IT" sz="4400" b="1" i="1" dirty="0" smtClean="0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rPr>
              <a:t>RIEPILOGO ANNO 2017</a:t>
            </a:r>
            <a:endParaRPr lang="it-IT" sz="3100" b="1" dirty="0">
              <a:ln>
                <a:solidFill>
                  <a:srgbClr val="0000FF"/>
                </a:solidFill>
              </a:ln>
              <a:solidFill>
                <a:srgbClr val="0000FF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ersonalizzato 1">
      <a:majorFont>
        <a:latin typeface="Calibri"/>
        <a:ea typeface=""/>
        <a:cs typeface=""/>
      </a:majorFont>
      <a:minorFont>
        <a:latin typeface="Comic Sans MS"/>
        <a:ea typeface=""/>
        <a:cs typeface="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3039</TotalTime>
  <Words>112</Words>
  <Application>Microsoft Office PowerPoint</Application>
  <PresentationFormat>Presentazione su schermo (4:3)</PresentationFormat>
  <Paragraphs>258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Equinozio</vt:lpstr>
      <vt:lpstr>  PRESENTAZIONE MESE DICEMBRE</vt:lpstr>
      <vt:lpstr>   91 FAMIGLIE ASSISTITE a DICEMBRE</vt:lpstr>
      <vt:lpstr>   Nazionalità famiglie</vt:lpstr>
      <vt:lpstr>Nazionalità famiglie assistite dal Comune di Abbiategrasso</vt:lpstr>
      <vt:lpstr>Totale componenti famiglie: 263 (+9)*</vt:lpstr>
      <vt:lpstr>PRODOTTI DISTRIBUITI (PANIERE)</vt:lpstr>
      <vt:lpstr>Presentazione standard di PowerPoint</vt:lpstr>
      <vt:lpstr>Presentazione standard di PowerPoint</vt:lpstr>
      <vt:lpstr>   RIEPILOGO ANNO 2017</vt:lpstr>
      <vt:lpstr>   VALORIZZAZIONE PUNTI ANNO 2017 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Gino Rossi</dc:creator>
  <cp:lastModifiedBy>Utente</cp:lastModifiedBy>
  <cp:revision>257</cp:revision>
  <dcterms:created xsi:type="dcterms:W3CDTF">2017-10-24T15:48:00Z</dcterms:created>
  <dcterms:modified xsi:type="dcterms:W3CDTF">2018-01-28T15:21:33Z</dcterms:modified>
</cp:coreProperties>
</file>